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342" r:id="rId2"/>
    <p:sldId id="310" r:id="rId3"/>
    <p:sldId id="311" r:id="rId4"/>
    <p:sldId id="312" r:id="rId5"/>
    <p:sldId id="313" r:id="rId6"/>
    <p:sldId id="314" r:id="rId7"/>
    <p:sldId id="315" r:id="rId8"/>
    <p:sldId id="316" r:id="rId9"/>
    <p:sldId id="317" r:id="rId10"/>
    <p:sldId id="318" r:id="rId11"/>
    <p:sldId id="319" r:id="rId12"/>
    <p:sldId id="320" r:id="rId13"/>
    <p:sldId id="321" r:id="rId14"/>
    <p:sldId id="322" r:id="rId15"/>
    <p:sldId id="323" r:id="rId16"/>
    <p:sldId id="324" r:id="rId17"/>
    <p:sldId id="325" r:id="rId18"/>
    <p:sldId id="326" r:id="rId19"/>
    <p:sldId id="327" r:id="rId20"/>
    <p:sldId id="328" r:id="rId21"/>
    <p:sldId id="329" r:id="rId22"/>
    <p:sldId id="330" r:id="rId23"/>
    <p:sldId id="331" r:id="rId24"/>
    <p:sldId id="332" r:id="rId25"/>
    <p:sldId id="333" r:id="rId26"/>
    <p:sldId id="334" r:id="rId27"/>
    <p:sldId id="335" r:id="rId28"/>
    <p:sldId id="336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5799" autoAdjust="0"/>
  </p:normalViewPr>
  <p:slideViewPr>
    <p:cSldViewPr snapToGrid="0">
      <p:cViewPr varScale="1">
        <p:scale>
          <a:sx n="91" d="100"/>
          <a:sy n="91" d="100"/>
        </p:scale>
        <p:origin x="-438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0579F2-9E04-4740-B111-58ADD3C41A57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B57BE-73C0-418F-9F80-D063FF79DBE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544439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/>
              <a:t>Summary from VC2: results from trial survey; cholera; spatial spread model</a:t>
            </a:r>
          </a:p>
        </p:txBody>
      </p:sp>
    </p:spTree>
    <p:extLst>
      <p:ext uri="{BB962C8B-B14F-4D97-AF65-F5344CB8AC3E}">
        <p14:creationId xmlns:p14="http://schemas.microsoft.com/office/powerpoint/2010/main" xmlns="" val="58425248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1478464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0822126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1879914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030410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095940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83896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979236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71441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633520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948042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2929942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19585129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23293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6243205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1662052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976962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808077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446204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683344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64512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82546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70103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27401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937532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c.f. “The Network Disease” from VC1.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6FC3369-BFCD-4364-B81E-FCF5121FB343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68400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35972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299769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494479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003423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472636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536134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13013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234467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0342916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34638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428799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4630E2-0E3E-49EB-997D-01400722AB5A}" type="datetimeFigureOut">
              <a:rPr lang="en-GB" smtClean="0"/>
              <a:pPr/>
              <a:t>28/09/2015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DF560-FB36-434E-8D2A-0D1D33BBB4C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166390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1235870" y="2948543"/>
            <a:ext cx="9720263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000" dirty="0" smtClean="0">
                <a:solidFill>
                  <a:schemeClr val="tx2"/>
                </a:solidFill>
                <a:latin typeface="Helvetica Neue Light"/>
                <a:cs typeface="Helvetica Neue Light"/>
              </a:rPr>
              <a:t>Epidemics on Networks</a:t>
            </a:r>
            <a:endParaRPr lang="en-US" sz="5000" dirty="0">
              <a:latin typeface="Helvetica Neue Light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558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pic>
        <p:nvPicPr>
          <p:cNvPr id="49" name="Picture 48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50967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01" t="-1107" r="66578" b="1107"/>
          <a:stretch/>
        </p:blipFill>
        <p:spPr>
          <a:xfrm>
            <a:off x="2057605" y="2953320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008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4899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9" name="Picture 48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19956"/>
            <a:ext cx="874420" cy="1050928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381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5890763" y="3379645"/>
            <a:ext cx="668713" cy="62021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9" name="Oval 48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0" name="Oval 49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1" name="Straight Connector 50"/>
          <p:cNvCxnSpPr>
            <a:endCxn id="50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2" name="Picture 5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6429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contacts, then infected person recovers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sp>
        <p:nvSpPr>
          <p:cNvPr id="49" name="Oval 48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76571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contacts, then infected person recovers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sp>
        <p:nvSpPr>
          <p:cNvPr id="49" name="Oval 48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6" name="Straight Connector 45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63272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50155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19688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48" name="Picture 47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cxnSp>
        <p:nvCxnSpPr>
          <p:cNvPr id="47" name="Straight Connector 46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173933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56022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 descr="Screen Shot 2014-09-21 at 11.22.39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0287" y="1752600"/>
            <a:ext cx="3651250" cy="312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4" descr="Screen Shot 2014-09-21 at 11.22.28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2273" y="1828800"/>
            <a:ext cx="4341813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258070" y="428625"/>
            <a:ext cx="377699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Aft>
                <a:spcPts val="500"/>
              </a:spcAft>
            </a:pPr>
            <a:r>
              <a:rPr lang="en-US" sz="4000" dirty="0">
                <a:solidFill>
                  <a:schemeClr val="tx2"/>
                </a:solidFill>
                <a:latin typeface="Helvetica Neue Light"/>
                <a:cs typeface="Helvetica Neue Light"/>
              </a:rPr>
              <a:t>Social networks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5632" y="1828800"/>
            <a:ext cx="1219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830287" y="1752600"/>
            <a:ext cx="1219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/>
            <a:endParaRPr lang="en-US">
              <a:solidFill>
                <a:srgbClr val="FFFFFF"/>
              </a:solidFill>
              <a:ea typeface="ＭＳ Ｐゴシック" pitchFamily="-84" charset="-128"/>
              <a:cs typeface="ＭＳ Ｐゴシック" pitchFamily="-84" charset="-128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179158" y="4981575"/>
            <a:ext cx="152477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Age 4–5</a:t>
            </a:r>
            <a:endParaRPr lang="en-US" sz="2800" dirty="0"/>
          </a:p>
        </p:txBody>
      </p:sp>
      <p:sp>
        <p:nvSpPr>
          <p:cNvPr id="10" name="Rectangle 9"/>
          <p:cNvSpPr/>
          <p:nvPr/>
        </p:nvSpPr>
        <p:spPr>
          <a:xfrm>
            <a:off x="7522899" y="4981575"/>
            <a:ext cx="188764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chemeClr val="tx2"/>
                </a:solidFill>
                <a:latin typeface="Helvetica Neue Light"/>
                <a:cs typeface="Helvetica Neue Light"/>
              </a:rPr>
              <a:t>Age 10–11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xmlns="" val="922673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cxnSp>
        <p:nvCxnSpPr>
          <p:cNvPr id="44" name="Straight Connector 43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917027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398720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70006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48" name="Picture 47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0" name="Straight Connector 49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7000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48" name="Picture 47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2067765" y="2963480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pic>
        <p:nvPicPr>
          <p:cNvPr id="50" name="Picture 49" descr="dice2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cxnSp>
        <p:nvCxnSpPr>
          <p:cNvPr id="51" name="Straight Connector 50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3626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665" t="1059" r="33722" b="-1059"/>
          <a:stretch/>
        </p:blipFill>
        <p:spPr>
          <a:xfrm>
            <a:off x="2074069" y="2921260"/>
            <a:ext cx="840626" cy="1050928"/>
          </a:xfrm>
          <a:prstGeom prst="rect">
            <a:avLst/>
          </a:prstGeom>
        </p:spPr>
      </p:pic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31009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Picture 49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33665" t="1059" r="33722" b="-1059"/>
          <a:stretch/>
        </p:blipFill>
        <p:spPr>
          <a:xfrm>
            <a:off x="2074069" y="2921260"/>
            <a:ext cx="840626" cy="1050928"/>
          </a:xfrm>
          <a:prstGeom prst="rect">
            <a:avLst/>
          </a:prstGeom>
        </p:spPr>
      </p:pic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77435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For each infected person, roll dice for each contact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3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 bwMode="auto">
          <a:xfrm rot="16200000" flipH="1">
            <a:off x="5783949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 bwMode="auto">
          <a:xfrm rot="5400000">
            <a:off x="5809350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202992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9336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6" name="Oval 45"/>
          <p:cNvSpPr>
            <a:spLocks noChangeAspect="1"/>
          </p:cNvSpPr>
          <p:nvPr/>
        </p:nvSpPr>
        <p:spPr bwMode="auto">
          <a:xfrm>
            <a:off x="3467649" y="2432052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flipH="1">
            <a:off x="6516230" y="3371975"/>
            <a:ext cx="779586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flipH="1" flipV="1">
            <a:off x="7586935" y="3641975"/>
            <a:ext cx="96219" cy="2982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52" y="3067175"/>
            <a:ext cx="891029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Start with two infected people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until epidemic ends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4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sp>
        <p:nvSpPr>
          <p:cNvPr id="47" name="Oval 46"/>
          <p:cNvSpPr>
            <a:spLocks noChangeAspect="1"/>
          </p:cNvSpPr>
          <p:nvPr/>
        </p:nvSpPr>
        <p:spPr bwMode="auto">
          <a:xfrm>
            <a:off x="5933997" y="3421062"/>
            <a:ext cx="582230" cy="540000"/>
          </a:xfrm>
          <a:prstGeom prst="ellipse">
            <a:avLst/>
          </a:prstGeom>
          <a:solidFill>
            <a:srgbClr val="F2F2F2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48" name="Straight Connector 47"/>
          <p:cNvCxnSpPr/>
          <p:nvPr/>
        </p:nvCxnSpPr>
        <p:spPr bwMode="auto">
          <a:xfrm rot="16200000" flipH="1">
            <a:off x="4559055" y="344263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 bwMode="auto">
          <a:xfrm rot="5400000">
            <a:off x="4584456" y="341723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 bwMode="auto">
          <a:xfrm rot="16200000" flipH="1">
            <a:off x="3309425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 bwMode="auto">
          <a:xfrm rot="5400000">
            <a:off x="3334826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 bwMode="auto">
          <a:xfrm rot="16200000" flipH="1">
            <a:off x="5783949" y="3442579"/>
            <a:ext cx="885714" cy="496967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 bwMode="auto">
          <a:xfrm rot="5400000">
            <a:off x="5809350" y="3417177"/>
            <a:ext cx="885714" cy="547770"/>
          </a:xfrm>
          <a:prstGeom prst="line">
            <a:avLst/>
          </a:prstGeom>
          <a:solidFill>
            <a:srgbClr val="3366FF"/>
          </a:solidFill>
          <a:ln w="50800" cap="rnd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48461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3"/>
          <p:cNvSpPr txBox="1">
            <a:spLocks/>
          </p:cNvSpPr>
          <p:nvPr/>
        </p:nvSpPr>
        <p:spPr bwMode="auto">
          <a:xfrm>
            <a:off x="3028157" y="5367338"/>
            <a:ext cx="5486400" cy="80486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endParaRPr lang="en-GB" sz="1400" i="1" kern="0" dirty="0">
              <a:ea typeface="ＭＳ Ｐゴシック" pitchFamily="-84" charset="-128"/>
              <a:cs typeface="ＭＳ Ｐゴシック" pitchFamily="-84" charset="-128"/>
            </a:endParaRP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 cstate="print"/>
          <a:srcRect t="11700"/>
          <a:stretch>
            <a:fillRect/>
          </a:stretch>
        </p:blipFill>
        <p:spPr bwMode="auto">
          <a:xfrm>
            <a:off x="2048659" y="1224532"/>
            <a:ext cx="7998557" cy="52969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Rectangle 1"/>
          <p:cNvSpPr/>
          <p:nvPr/>
        </p:nvSpPr>
        <p:spPr>
          <a:xfrm>
            <a:off x="1235870" y="329168"/>
            <a:ext cx="9720263" cy="5847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dirty="0">
                <a:solidFill>
                  <a:schemeClr val="tx2"/>
                </a:solidFill>
                <a:latin typeface="Helvetica Neue Light"/>
                <a:cs typeface="Helvetica Neue Light"/>
              </a:rPr>
              <a:t>Romantic network in US high school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xmlns="" val="411167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chemeClr val="bg1">
              <a:lumMod val="95000"/>
            </a:schemeClr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3679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1" y="5183732"/>
            <a:ext cx="8676226" cy="49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Everyone starts off </a:t>
            </a:r>
            <a:r>
              <a:rPr lang="en-US" sz="2400" dirty="0">
                <a:solidFill>
                  <a:srgbClr val="00C903"/>
                </a:solidFill>
                <a:latin typeface="Helvetica Neue Light"/>
                <a:cs typeface="Helvetica Neue Light"/>
              </a:rPr>
              <a:t>susceptible</a:t>
            </a:r>
            <a:r>
              <a:rPr lang="en-US" sz="2400" dirty="0">
                <a:latin typeface="Helvetica Neue Light"/>
                <a:cs typeface="Helvetica Neue Light"/>
              </a:rPr>
              <a:t>, apart from one </a:t>
            </a:r>
            <a:r>
              <a:rPr lang="en-US" sz="2400" dirty="0">
                <a:solidFill>
                  <a:srgbClr val="FF0000"/>
                </a:solidFill>
                <a:latin typeface="Helvetica Neue Light"/>
                <a:cs typeface="Helvetica Neue Light"/>
              </a:rPr>
              <a:t>infected </a:t>
            </a:r>
            <a:r>
              <a:rPr lang="en-US" sz="2400" dirty="0">
                <a:latin typeface="Helvetica Neue Light"/>
                <a:cs typeface="Helvetica Neue Light"/>
              </a:rPr>
              <a:t>person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1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68533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" name="Oval 11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2" idx="1"/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  <a:endCxn id="12" idx="0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2"/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stCxn id="12" idx="6"/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2"/>
            <a:ext cx="9209417" cy="498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8570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762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616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1" name="Oval 10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  <a:endCxn id="11" idx="0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endCxn id="11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89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2" name="Picture 1" descr="dice2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66076"/>
          <a:stretch/>
        </p:blipFill>
        <p:spPr>
          <a:xfrm>
            <a:off x="2062500" y="2921260"/>
            <a:ext cx="874420" cy="1050928"/>
          </a:xfrm>
          <a:prstGeom prst="rect">
            <a:avLst/>
          </a:prstGeom>
        </p:spPr>
      </p:pic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7" name="Oval 46"/>
          <p:cNvSpPr>
            <a:spLocks noChangeAspect="1"/>
          </p:cNvSpPr>
          <p:nvPr/>
        </p:nvSpPr>
        <p:spPr bwMode="auto">
          <a:xfrm>
            <a:off x="3424888" y="3383727"/>
            <a:ext cx="668713" cy="620210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9" name="Oval 48"/>
          <p:cNvSpPr>
            <a:spLocks noChangeAspect="1"/>
          </p:cNvSpPr>
          <p:nvPr/>
        </p:nvSpPr>
        <p:spPr bwMode="auto">
          <a:xfrm>
            <a:off x="1970040" y="2921861"/>
            <a:ext cx="1068073" cy="990604"/>
          </a:xfrm>
          <a:prstGeom prst="ellipse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2360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val 2"/>
          <p:cNvSpPr>
            <a:spLocks noChangeAspect="1"/>
          </p:cNvSpPr>
          <p:nvPr/>
        </p:nvSpPr>
        <p:spPr bwMode="auto">
          <a:xfrm>
            <a:off x="164088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" name="Oval 3"/>
          <p:cNvSpPr>
            <a:spLocks noChangeAspect="1"/>
          </p:cNvSpPr>
          <p:nvPr/>
        </p:nvSpPr>
        <p:spPr bwMode="auto">
          <a:xfrm>
            <a:off x="2936921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5" name="Oval 4"/>
          <p:cNvSpPr>
            <a:spLocks noChangeAspect="1"/>
          </p:cNvSpPr>
          <p:nvPr/>
        </p:nvSpPr>
        <p:spPr bwMode="auto">
          <a:xfrm>
            <a:off x="4116516" y="15922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" name="Oval 5"/>
          <p:cNvSpPr>
            <a:spLocks noChangeAspect="1"/>
          </p:cNvSpPr>
          <p:nvPr/>
        </p:nvSpPr>
        <p:spPr bwMode="auto">
          <a:xfrm>
            <a:off x="4718964" y="24304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7" name="Oval 6"/>
          <p:cNvSpPr>
            <a:spLocks noChangeAspect="1"/>
          </p:cNvSpPr>
          <p:nvPr/>
        </p:nvSpPr>
        <p:spPr bwMode="auto">
          <a:xfrm>
            <a:off x="3468493" y="2430463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4" name="Straight Connector 13"/>
          <p:cNvCxnSpPr>
            <a:stCxn id="6" idx="1"/>
            <a:endCxn id="5" idx="4"/>
          </p:cNvCxnSpPr>
          <p:nvPr/>
        </p:nvCxnSpPr>
        <p:spPr bwMode="auto">
          <a:xfrm rot="16200000" flipV="1">
            <a:off x="4417295" y="2122607"/>
            <a:ext cx="377281" cy="39660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7"/>
            <a:endCxn id="5" idx="4"/>
          </p:cNvCxnSpPr>
          <p:nvPr/>
        </p:nvCxnSpPr>
        <p:spPr bwMode="auto">
          <a:xfrm rot="5400000" flipH="1" flipV="1">
            <a:off x="3997908" y="2099832"/>
            <a:ext cx="377281" cy="4421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endCxn id="7" idx="5"/>
          </p:cNvCxnSpPr>
          <p:nvPr/>
        </p:nvCxnSpPr>
        <p:spPr bwMode="auto">
          <a:xfrm rot="16200000" flipV="1">
            <a:off x="4080462" y="2776377"/>
            <a:ext cx="608762" cy="838772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7" idx="4"/>
          </p:cNvCxnSpPr>
          <p:nvPr/>
        </p:nvCxnSpPr>
        <p:spPr bwMode="auto">
          <a:xfrm rot="5400000">
            <a:off x="3534308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2"/>
            <a:endCxn id="7" idx="6"/>
          </p:cNvCxnSpPr>
          <p:nvPr/>
        </p:nvCxnSpPr>
        <p:spPr bwMode="auto">
          <a:xfrm rot="10800000">
            <a:off x="4050723" y="2700463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6" idx="4"/>
          </p:cNvCxnSpPr>
          <p:nvPr/>
        </p:nvCxnSpPr>
        <p:spPr bwMode="auto">
          <a:xfrm rot="5400000">
            <a:off x="4784780" y="3195712"/>
            <a:ext cx="450600" cy="16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3" idx="6"/>
            <a:endCxn id="4" idx="2"/>
          </p:cNvCxnSpPr>
          <p:nvPr/>
        </p:nvCxnSpPr>
        <p:spPr bwMode="auto">
          <a:xfrm>
            <a:off x="2223117" y="1862263"/>
            <a:ext cx="71380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5" idx="2"/>
            <a:endCxn id="4" idx="6"/>
          </p:cNvCxnSpPr>
          <p:nvPr/>
        </p:nvCxnSpPr>
        <p:spPr bwMode="auto">
          <a:xfrm rot="10800000">
            <a:off x="3519146" y="1862263"/>
            <a:ext cx="597365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1" name="Oval 120"/>
          <p:cNvSpPr>
            <a:spLocks noChangeAspect="1"/>
          </p:cNvSpPr>
          <p:nvPr/>
        </p:nvSpPr>
        <p:spPr bwMode="auto">
          <a:xfrm>
            <a:off x="5933999" y="3421063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22" name="Straight Connector 121"/>
          <p:cNvCxnSpPr>
            <a:endCxn id="121" idx="2"/>
          </p:cNvCxnSpPr>
          <p:nvPr/>
        </p:nvCxnSpPr>
        <p:spPr bwMode="auto">
          <a:xfrm>
            <a:off x="5301196" y="3691063"/>
            <a:ext cx="63280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5" name="Oval 124"/>
          <p:cNvSpPr>
            <a:spLocks noChangeAspect="1"/>
          </p:cNvSpPr>
          <p:nvPr/>
        </p:nvSpPr>
        <p:spPr bwMode="auto">
          <a:xfrm>
            <a:off x="5935687" y="2381250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6" name="Oval 125"/>
          <p:cNvSpPr>
            <a:spLocks noChangeAspect="1"/>
          </p:cNvSpPr>
          <p:nvPr/>
        </p:nvSpPr>
        <p:spPr bwMode="auto">
          <a:xfrm>
            <a:off x="7392036" y="39401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7" name="Oval 126"/>
          <p:cNvSpPr>
            <a:spLocks noChangeAspect="1"/>
          </p:cNvSpPr>
          <p:nvPr/>
        </p:nvSpPr>
        <p:spPr bwMode="auto">
          <a:xfrm>
            <a:off x="7295817" y="31019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8" name="Oval 127"/>
          <p:cNvSpPr>
            <a:spLocks noChangeAspect="1"/>
          </p:cNvSpPr>
          <p:nvPr/>
        </p:nvSpPr>
        <p:spPr bwMode="auto">
          <a:xfrm>
            <a:off x="7473038" y="18827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29" name="Oval 128"/>
          <p:cNvSpPr>
            <a:spLocks noChangeAspect="1"/>
          </p:cNvSpPr>
          <p:nvPr/>
        </p:nvSpPr>
        <p:spPr bwMode="auto">
          <a:xfrm>
            <a:off x="8526067" y="12604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 bwMode="auto">
          <a:xfrm>
            <a:off x="9984106" y="1273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 bwMode="auto">
          <a:xfrm>
            <a:off x="8769079" y="27971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 bwMode="auto">
          <a:xfrm>
            <a:off x="8688071" y="4473575"/>
            <a:ext cx="582232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135" name="Straight Connector 134"/>
          <p:cNvCxnSpPr>
            <a:stCxn id="121" idx="5"/>
            <a:endCxn id="126" idx="2"/>
          </p:cNvCxnSpPr>
          <p:nvPr/>
        </p:nvCxnSpPr>
        <p:spPr bwMode="auto">
          <a:xfrm rot="16200000" flipH="1">
            <a:off x="6747410" y="3565547"/>
            <a:ext cx="328193" cy="961073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126" idx="5"/>
            <a:endCxn id="132" idx="2"/>
          </p:cNvCxnSpPr>
          <p:nvPr/>
        </p:nvCxnSpPr>
        <p:spPr bwMode="auto">
          <a:xfrm rot="16200000" flipH="1">
            <a:off x="8117303" y="4172806"/>
            <a:ext cx="342481" cy="79906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127" idx="2"/>
            <a:endCxn id="121" idx="6"/>
          </p:cNvCxnSpPr>
          <p:nvPr/>
        </p:nvCxnSpPr>
        <p:spPr bwMode="auto">
          <a:xfrm rot="10800000" flipV="1">
            <a:off x="6516228" y="3371975"/>
            <a:ext cx="779588" cy="3190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>
            <a:stCxn id="126" idx="0"/>
            <a:endCxn id="127" idx="4"/>
          </p:cNvCxnSpPr>
          <p:nvPr/>
        </p:nvCxnSpPr>
        <p:spPr bwMode="auto">
          <a:xfrm rot="16200000" flipV="1">
            <a:off x="7485943" y="3742973"/>
            <a:ext cx="298200" cy="96219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127" idx="6"/>
            <a:endCxn id="131" idx="2"/>
          </p:cNvCxnSpPr>
          <p:nvPr/>
        </p:nvCxnSpPr>
        <p:spPr bwMode="auto">
          <a:xfrm flipV="1">
            <a:off x="7878049" y="3067175"/>
            <a:ext cx="891024" cy="3048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>
            <a:stCxn id="126" idx="6"/>
            <a:endCxn id="131" idx="3"/>
          </p:cNvCxnSpPr>
          <p:nvPr/>
        </p:nvCxnSpPr>
        <p:spPr bwMode="auto">
          <a:xfrm flipV="1">
            <a:off x="7974270" y="3258101"/>
            <a:ext cx="880071" cy="952081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121" idx="0"/>
            <a:endCxn id="125" idx="4"/>
          </p:cNvCxnSpPr>
          <p:nvPr/>
        </p:nvCxnSpPr>
        <p:spPr bwMode="auto">
          <a:xfrm rot="5400000" flipH="1" flipV="1">
            <a:off x="5976057" y="3170326"/>
            <a:ext cx="499813" cy="168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125" idx="6"/>
            <a:endCxn id="128" idx="2"/>
          </p:cNvCxnSpPr>
          <p:nvPr/>
        </p:nvCxnSpPr>
        <p:spPr bwMode="auto">
          <a:xfrm flipV="1">
            <a:off x="6517922" y="2152787"/>
            <a:ext cx="955123" cy="498475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Connector 166"/>
          <p:cNvCxnSpPr>
            <a:stCxn id="128" idx="5"/>
            <a:endCxn id="131" idx="1"/>
          </p:cNvCxnSpPr>
          <p:nvPr/>
        </p:nvCxnSpPr>
        <p:spPr bwMode="auto">
          <a:xfrm rot="16200000" flipH="1">
            <a:off x="8145889" y="2167818"/>
            <a:ext cx="532562" cy="884337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25" idx="5"/>
            <a:endCxn id="131" idx="2"/>
          </p:cNvCxnSpPr>
          <p:nvPr/>
        </p:nvCxnSpPr>
        <p:spPr bwMode="auto">
          <a:xfrm rot="16200000" flipH="1">
            <a:off x="7488358" y="1786460"/>
            <a:ext cx="225006" cy="2336424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30" idx="2"/>
            <a:endCxn id="129" idx="6"/>
          </p:cNvCxnSpPr>
          <p:nvPr/>
        </p:nvCxnSpPr>
        <p:spPr bwMode="auto">
          <a:xfrm rot="10800000">
            <a:off x="9108307" y="1530475"/>
            <a:ext cx="875807" cy="1270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29" idx="3"/>
            <a:endCxn id="128" idx="7"/>
          </p:cNvCxnSpPr>
          <p:nvPr/>
        </p:nvCxnSpPr>
        <p:spPr bwMode="auto">
          <a:xfrm rot="5400000">
            <a:off x="8170437" y="1520964"/>
            <a:ext cx="240462" cy="641330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2" name="Oval 211"/>
          <p:cNvSpPr>
            <a:spLocks noChangeAspect="1"/>
          </p:cNvSpPr>
          <p:nvPr/>
        </p:nvSpPr>
        <p:spPr bwMode="auto">
          <a:xfrm>
            <a:off x="9903104" y="2339975"/>
            <a:ext cx="582230" cy="540000"/>
          </a:xfrm>
          <a:prstGeom prst="ellipse">
            <a:avLst/>
          </a:prstGeom>
          <a:solidFill>
            <a:srgbClr val="00FF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65" name="Text Box 3"/>
          <p:cNvSpPr txBox="1">
            <a:spLocks noChangeArrowheads="1"/>
          </p:cNvSpPr>
          <p:nvPr/>
        </p:nvSpPr>
        <p:spPr bwMode="auto">
          <a:xfrm>
            <a:off x="1656762" y="5183733"/>
            <a:ext cx="9209417" cy="130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Go round infected person’s contacts in turn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Roll dice. If number is 1 or 2, infect that person</a:t>
            </a:r>
          </a:p>
          <a:p>
            <a:pPr>
              <a:lnSpc>
                <a:spcPct val="110000"/>
              </a:lnSpc>
            </a:pPr>
            <a:r>
              <a:rPr lang="en-US" sz="2400" dirty="0">
                <a:latin typeface="Helvetica Neue Light"/>
                <a:cs typeface="Helvetica Neue Light"/>
              </a:rPr>
              <a:t>• Continue for all contacts</a:t>
            </a:r>
          </a:p>
        </p:txBody>
      </p:sp>
      <p:sp>
        <p:nvSpPr>
          <p:cNvPr id="66" name="Rectangle 3"/>
          <p:cNvSpPr>
            <a:spLocks noChangeArrowheads="1"/>
          </p:cNvSpPr>
          <p:nvPr/>
        </p:nvSpPr>
        <p:spPr bwMode="auto">
          <a:xfrm>
            <a:off x="1656763" y="4595828"/>
            <a:ext cx="13770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r>
              <a:rPr lang="en-US" sz="2800" b="1" dirty="0">
                <a:latin typeface="Helvetica Neue"/>
                <a:cs typeface="Helvetica Neue"/>
              </a:rPr>
              <a:t>Day 2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1721885" y="274638"/>
            <a:ext cx="8748237" cy="773112"/>
          </a:xfrm>
          <a:prstGeom prst="rect">
            <a:avLst/>
          </a:prstGeom>
        </p:spPr>
        <p:txBody>
          <a:bodyPr>
            <a:normAutofit fontScale="9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3600">
                <a:solidFill>
                  <a:schemeClr val="tx2"/>
                </a:solidFill>
                <a:latin typeface="Helvetica Neue Light"/>
                <a:ea typeface="ＭＳ Ｐゴシック" charset="0"/>
                <a:cs typeface="Helvetica Neue Light"/>
              </a:rPr>
              <a:t>How does an epidemic spread on a network?</a:t>
            </a:r>
            <a:endParaRPr lang="en-GB" sz="3600" dirty="0">
              <a:solidFill>
                <a:schemeClr val="tx2"/>
              </a:solidFill>
              <a:latin typeface="Helvetica Neue Light"/>
              <a:ea typeface="ＭＳ Ｐゴシック" charset="0"/>
              <a:cs typeface="Helvetica Neue Light"/>
            </a:endParaRPr>
          </a:p>
        </p:txBody>
      </p:sp>
      <p:pic>
        <p:nvPicPr>
          <p:cNvPr id="13" name="Picture 12" descr="dice1.png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66779"/>
          <a:stretch/>
        </p:blipFill>
        <p:spPr>
          <a:xfrm>
            <a:off x="-1316405" y="3514169"/>
            <a:ext cx="869157" cy="966007"/>
          </a:xfrm>
          <a:prstGeom prst="rect">
            <a:avLst/>
          </a:prstGeom>
        </p:spPr>
      </p:pic>
      <p:sp>
        <p:nvSpPr>
          <p:cNvPr id="48" name="Oval 47"/>
          <p:cNvSpPr>
            <a:spLocks noChangeAspect="1"/>
          </p:cNvSpPr>
          <p:nvPr/>
        </p:nvSpPr>
        <p:spPr bwMode="auto">
          <a:xfrm>
            <a:off x="4718964" y="3421063"/>
            <a:ext cx="582232" cy="540000"/>
          </a:xfrm>
          <a:prstGeom prst="ellipse">
            <a:avLst/>
          </a:prstGeom>
          <a:solidFill>
            <a:srgbClr val="FF0000"/>
          </a:solidFill>
          <a:ln w="762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sp>
        <p:nvSpPr>
          <p:cNvPr id="49" name="Oval 48"/>
          <p:cNvSpPr>
            <a:spLocks noChangeAspect="1"/>
          </p:cNvSpPr>
          <p:nvPr/>
        </p:nvSpPr>
        <p:spPr bwMode="auto">
          <a:xfrm>
            <a:off x="3468493" y="3421063"/>
            <a:ext cx="582230" cy="540000"/>
          </a:xfrm>
          <a:prstGeom prst="ellipse">
            <a:avLst/>
          </a:prstGeom>
          <a:solidFill>
            <a:srgbClr val="FF0000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lIns="0" rIns="0" anchor="ctr"/>
          <a:lstStyle/>
          <a:p>
            <a:pPr algn="ctr">
              <a:defRPr/>
            </a:pPr>
            <a:endParaRPr lang="en-US" sz="2000" b="1" dirty="0">
              <a:solidFill>
                <a:schemeClr val="tx1"/>
              </a:solidFill>
              <a:latin typeface="Helvetica Neue Light"/>
              <a:ea typeface="ＭＳ Ｐゴシック" pitchFamily="-111" charset="-128"/>
              <a:cs typeface="Helvetica Neue Light"/>
            </a:endParaRPr>
          </a:p>
        </p:txBody>
      </p:sp>
      <p:cxnSp>
        <p:nvCxnSpPr>
          <p:cNvPr id="50" name="Straight Connector 49"/>
          <p:cNvCxnSpPr>
            <a:endCxn id="49" idx="6"/>
          </p:cNvCxnSpPr>
          <p:nvPr/>
        </p:nvCxnSpPr>
        <p:spPr bwMode="auto">
          <a:xfrm rot="10800000">
            <a:off x="4050723" y="3691062"/>
            <a:ext cx="668240" cy="1588"/>
          </a:xfrm>
          <a:prstGeom prst="line">
            <a:avLst/>
          </a:prstGeom>
          <a:solidFill>
            <a:srgbClr val="3366FF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4001515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1053</Words>
  <Application>Microsoft Office PowerPoint</Application>
  <PresentationFormat>Custom</PresentationFormat>
  <Paragraphs>158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>London School of Hygiene &amp; Tropical Medicine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Clare Wenham</dc:creator>
  <cp:lastModifiedBy>David</cp:lastModifiedBy>
  <cp:revision>6</cp:revision>
  <dcterms:created xsi:type="dcterms:W3CDTF">2015-07-20T15:19:23Z</dcterms:created>
  <dcterms:modified xsi:type="dcterms:W3CDTF">2015-09-28T14:44:27Z</dcterms:modified>
</cp:coreProperties>
</file>